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8" r:id="rId2"/>
    <p:sldId id="259" r:id="rId3"/>
    <p:sldId id="271" r:id="rId4"/>
    <p:sldId id="274" r:id="rId5"/>
    <p:sldId id="261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6" r:id="rId17"/>
    <p:sldId id="278" r:id="rId18"/>
    <p:sldId id="279" r:id="rId19"/>
    <p:sldId id="277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7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62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08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78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36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0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9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88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6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7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://publication.pravo.gov.ru/Document/View/0001202212280044&amp;cc_key=" TargetMode="External"/><Relationship Id="rId2" Type="http://schemas.openxmlformats.org/officeDocument/2006/relationships/hyperlink" Target="https://mdou6.tsn.47edu.ru/doc/obr/2023/02/op_do_2023.pdf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192C1-C5C4-4C60-8F5A-B5BF79D72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2674" y="2705100"/>
            <a:ext cx="9457509" cy="31581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Краткая презентация образовательной программы дошкольного образования</a:t>
            </a:r>
            <a:br>
              <a:rPr lang="ru-RU" sz="49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49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МБДОУ №6 </a:t>
            </a:r>
            <a:r>
              <a:rPr lang="ru-RU" sz="4900" kern="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г.Тосно</a:t>
            </a:r>
            <a:br>
              <a:rPr lang="ru-RU" sz="54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FC4CA2-C825-451A-891F-B8063A6CB5A4}"/>
              </a:ext>
            </a:extLst>
          </p:cNvPr>
          <p:cNvSpPr txBox="1"/>
          <p:nvPr/>
        </p:nvSpPr>
        <p:spPr>
          <a:xfrm>
            <a:off x="2228850" y="552450"/>
            <a:ext cx="94868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№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Г.ТОСНО</a:t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«ДЕТСКИЙ САД КОМБИНИРОВАННОГО ВИДА»</a:t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8D7516-2CF7-7EF0-C3E4-615CF37D1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24" y="699795"/>
            <a:ext cx="2526535" cy="2607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14A54-6FA0-481A-A216-A4063A235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br>
              <a:rPr lang="en-US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72830-AF23-48ED-ADC0-E9130BE3BB5F}"/>
              </a:ext>
            </a:extLst>
          </p:cNvPr>
          <p:cNvSpPr txBox="1"/>
          <p:nvPr/>
        </p:nvSpPr>
        <p:spPr>
          <a:xfrm>
            <a:off x="790575" y="1533525"/>
            <a:ext cx="1041082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Целевой раздел включает в себя: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пояснительную записку; 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планируемые результаты освоения Программы;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подходы к педагогической диагностике;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достижений планируемых результатов.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D6074-5697-478D-B9FA-524867B57E26}"/>
              </a:ext>
            </a:extLst>
          </p:cNvPr>
          <p:cNvSpPr txBox="1"/>
          <p:nvPr/>
        </p:nvSpPr>
        <p:spPr>
          <a:xfrm>
            <a:off x="790575" y="3841848"/>
            <a:ext cx="109268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dirty="0">
                <a:latin typeface="Arial" charset="0"/>
                <a:cs typeface="Arial" charset="0"/>
              </a:rPr>
              <a:t>Планируемые результаты освоения ООП МБДОУ №6 </a:t>
            </a:r>
            <a:r>
              <a:rPr lang="ru-RU" sz="2400" dirty="0" err="1">
                <a:latin typeface="Arial" charset="0"/>
                <a:cs typeface="Arial" charset="0"/>
              </a:rPr>
              <a:t>г.Тосно</a:t>
            </a:r>
            <a:r>
              <a:rPr lang="ru-RU" sz="2400" dirty="0">
                <a:latin typeface="Arial" charset="0"/>
                <a:cs typeface="Arial" charset="0"/>
              </a:rPr>
              <a:t> представляют собой возрастные характеристики возможных достижений ребёнка дошкольного возраста на разных возрастных этапах и к завершению ДО.</a:t>
            </a:r>
            <a:endParaRPr lang="ru-RU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0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F16BB-B26A-402B-9696-092CC8C38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696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90CEA-BB29-4B9B-809B-B4CD6335E1B4}"/>
              </a:ext>
            </a:extLst>
          </p:cNvPr>
          <p:cNvSpPr txBox="1"/>
          <p:nvPr/>
        </p:nvSpPr>
        <p:spPr>
          <a:xfrm>
            <a:off x="966651" y="1504949"/>
            <a:ext cx="105939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Содержательный раздел представляет общее содержание Программы, обеспечивающее полноценное развитие личности детей. 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Программа состоит из обязательной части и части, формируемой участниками образовательных отношений (вариативная часть).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Обязательная часть Программы отражает задачи и содержание образования по пяти образовательным областям: «Социально-коммуникативное развитие», «Познавательное развитие», «Речевое развитие», «Художественно-эстетическое развитие», «Физическое развитие».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В обязательной части отражены вариативные формы, способы, методы и средства реализации Программы; особенности образовательной деятельности разных видов и культурных практик; способы и направления поддержки детской инициативы; коррекционно-развивающая работа.</a:t>
            </a:r>
          </a:p>
        </p:txBody>
      </p:sp>
    </p:spTree>
    <p:extLst>
      <p:ext uri="{BB962C8B-B14F-4D97-AF65-F5344CB8AC3E}">
        <p14:creationId xmlns:p14="http://schemas.microsoft.com/office/powerpoint/2010/main" val="114247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29A03-79A3-4759-BC08-F9A1E6BA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495" y="61104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D477F-8731-449F-B535-509615A6F3CD}"/>
              </a:ext>
            </a:extLst>
          </p:cNvPr>
          <p:cNvSpPr txBox="1"/>
          <p:nvPr/>
        </p:nvSpPr>
        <p:spPr>
          <a:xfrm>
            <a:off x="1214846" y="1448603"/>
            <a:ext cx="1061633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 обязательной части содержательного раздела отражены особенности взаимодействия педагогического коллектива с семьями обучающихся.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Главными целями взаимодействия педагогического коллектива Учреждения с семьями обучающихся дошкольного возраста являются:</a:t>
            </a:r>
            <a:endParaRPr lang="ru-RU" sz="240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раннего и дошкольного возрастов;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единства подходов к воспитанию и обучению детей в условиях Учреждения и семьи; повышение воспитательного потенциала семьи.</a:t>
            </a:r>
            <a:endParaRPr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41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77EB4-B20B-494A-9AE2-42C56E6D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DFC87-240B-4ED6-BD7A-CBD7FEB3D5E3}"/>
              </a:ext>
            </a:extLst>
          </p:cNvPr>
          <p:cNvSpPr txBox="1"/>
          <p:nvPr/>
        </p:nvSpPr>
        <p:spPr>
          <a:xfrm>
            <a:off x="1254034" y="1609725"/>
            <a:ext cx="105417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Воспитание детей отражено в рабочей программе воспитания, которая является компонентом образовательной Программы дошкольного образования МБДОУ №</a:t>
            </a:r>
            <a:r>
              <a:rPr lang="ru-RU" sz="2400" dirty="0">
                <a:latin typeface="Arial" charset="0"/>
                <a:cs typeface="Arial" charset="0"/>
              </a:rPr>
              <a:t>6</a:t>
            </a:r>
            <a:r>
              <a:rPr lang="ru-RU" sz="2400" b="0" dirty="0">
                <a:latin typeface="Arial" charset="0"/>
                <a:cs typeface="Arial" charset="0"/>
              </a:rPr>
              <a:t> </a:t>
            </a:r>
            <a:r>
              <a:rPr lang="ru-RU" sz="2400" b="0" dirty="0" err="1">
                <a:latin typeface="Arial" charset="0"/>
                <a:cs typeface="Arial" charset="0"/>
              </a:rPr>
              <a:t>г.Тосно</a:t>
            </a:r>
            <a:r>
              <a:rPr lang="ru-RU" sz="2400" b="0" dirty="0">
                <a:latin typeface="Arial" charset="0"/>
                <a:cs typeface="Arial" charset="0"/>
              </a:rPr>
              <a:t> и призвана помочь всем участникам образовательных отношений реализовать воспитательный потенциал совместной деятельности.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Содержание части, формируемой участниками образовательных отношений, разработано на сновании приоритетных направлений Учреждения и парциальных программ, реализующих выбранные направления.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80406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DDC13-94FB-471C-9D41-0418AAB8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30089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 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A36CE-17E9-4CBB-B070-7BEDD0CD2F3A}"/>
              </a:ext>
            </a:extLst>
          </p:cNvPr>
          <p:cNvSpPr txBox="1"/>
          <p:nvPr/>
        </p:nvSpPr>
        <p:spPr>
          <a:xfrm>
            <a:off x="1240972" y="1045846"/>
            <a:ext cx="10567852" cy="5668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cs typeface="Arial" charset="0"/>
              </a:rPr>
              <a:t>Организационный раздел содержит: описание условий реализации Программы; примерный режим и порядок дня в дошкольных группах; примерный перечень литературных, музыкальных, художественных, анимационных произведений для реализации Программы, а также календарный план воспитательной работы.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Дополнительный раздел представляет собой краткую презентацию программы.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В соответствии с Федеральным законом «Об образовании в Российской Федерации» (статья 13) в Программе отсутствует информация, наносящая вред физическому или психическому здоровью воспитанников и противоречащая действующему Российскому законодательству.</a:t>
            </a:r>
          </a:p>
        </p:txBody>
      </p:sp>
    </p:spTree>
    <p:extLst>
      <p:ext uri="{BB962C8B-B14F-4D97-AF65-F5344CB8AC3E}">
        <p14:creationId xmlns:p14="http://schemas.microsoft.com/office/powerpoint/2010/main" val="448996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DD980-8C50-4BAE-A873-9D0ABCAA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466" y="393225"/>
            <a:ext cx="10088187" cy="2902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100" b="1" i="0" dirty="0">
                <a:solidFill>
                  <a:srgbClr val="C00000"/>
                </a:solidFill>
                <a:effectLst/>
              </a:rPr>
              <a:t>Особенности взаимодействия педагогического коллектива с семьями воспитанников </a:t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br>
              <a:rPr lang="ru-RU" sz="3100" dirty="0">
                <a:solidFill>
                  <a:srgbClr val="C00000"/>
                </a:solidFill>
              </a:rPr>
            </a:b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05BA6-E1D1-4108-8A00-0157CAD0C89F}"/>
              </a:ext>
            </a:extLst>
          </p:cNvPr>
          <p:cNvSpPr txBox="1"/>
          <p:nvPr/>
        </p:nvSpPr>
        <p:spPr>
          <a:xfrm>
            <a:off x="376517" y="1667435"/>
            <a:ext cx="1165411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Главными целями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взаимодействия педагогического коллектива ДОО с семьями обучающихся дошкольного возраста являются: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дошкольного возраста;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</a:p>
        </p:txBody>
      </p:sp>
    </p:spTree>
    <p:extLst>
      <p:ext uri="{BB962C8B-B14F-4D97-AF65-F5344CB8AC3E}">
        <p14:creationId xmlns:p14="http://schemas.microsoft.com/office/powerpoint/2010/main" val="15595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B143CD-D249-4846-B31C-ABE407B584C4}"/>
              </a:ext>
            </a:extLst>
          </p:cNvPr>
          <p:cNvSpPr txBox="1"/>
          <p:nvPr/>
        </p:nvSpPr>
        <p:spPr>
          <a:xfrm>
            <a:off x="663388" y="1317813"/>
            <a:ext cx="1093694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информирование родителей (законных представителей) и общественности относительно целей ДО,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просвещение родителей 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способствование развитию ответственного и осознанного родительства как базовой основы благополучия семьи;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построение взаимодействия в форме сотрудничества и установления партнерских отношений с родителями (законными представителями) детей дошкольного возраста для решения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вовлечение родителей (законных представителей) в образовательный процесс.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CC7F9C-3D44-4B20-889D-65201867019F}"/>
              </a:ext>
            </a:extLst>
          </p:cNvPr>
          <p:cNvSpPr txBox="1"/>
          <p:nvPr/>
        </p:nvSpPr>
        <p:spPr>
          <a:xfrm>
            <a:off x="1909481" y="313765"/>
            <a:ext cx="969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  <a:latin typeface="+mj-lt"/>
              </a:rPr>
              <a:t>Достижение этих целей должно осуществляться через решение основных задач:</a:t>
            </a:r>
          </a:p>
        </p:txBody>
      </p:sp>
    </p:spTree>
    <p:extLst>
      <p:ext uri="{BB962C8B-B14F-4D97-AF65-F5344CB8AC3E}">
        <p14:creationId xmlns:p14="http://schemas.microsoft.com/office/powerpoint/2010/main" val="1472540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074A6-821E-4BCC-98A3-972333EE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353" y="206188"/>
            <a:ext cx="10524285" cy="169881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189852-81A2-4807-829A-F1DA09F614AC}"/>
              </a:ext>
            </a:extLst>
          </p:cNvPr>
          <p:cNvSpPr txBox="1"/>
          <p:nvPr/>
        </p:nvSpPr>
        <p:spPr>
          <a:xfrm>
            <a:off x="233363" y="1272989"/>
            <a:ext cx="117252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приоритет семьи в воспитании, обучении и развитии ребенка: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соответствии с Законом об образовании у родителей (законных представителей) обучающихся не только есть преимущественное право на обучение и воспитание детей, но именно они обязаны заложить основы физического, нравственного и интеллектуального развития личности 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открытость: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родителей (законных представителей) должна быть доступна актуальная информация об особенностях пребывания ребенка в группе; каждому из родителей (законных представителей) должен быть предоставлен свободный доступ в ДОО; между педагогами и родителями (законными представителями) необходим обмен информацией об особенностях развития ребенка в ДОО и семье;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взаимное доверие, уважение и доброжелательность во взаимоотношениях педагогов и родителей (законных представителей):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педагогу необходимо придерживаться этики и культурных правил общения, проявлять позитивный настрой на общение и сотрудничество с родителями (законными представителями); важно этично и разумно использовать полученную информацию как со стороны педагогов, так и со стороны родителей (законных представителей) в интересах детей;</a:t>
            </a:r>
          </a:p>
        </p:txBody>
      </p:sp>
    </p:spTree>
    <p:extLst>
      <p:ext uri="{BB962C8B-B14F-4D97-AF65-F5344CB8AC3E}">
        <p14:creationId xmlns:p14="http://schemas.microsoft.com/office/powerpoint/2010/main" val="3156510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FB43A-B829-4CEF-8157-5894C028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78" y="463604"/>
            <a:ext cx="9890964" cy="762000"/>
          </a:xfrm>
        </p:spPr>
        <p:txBody>
          <a:bodyPr>
            <a:no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ACCAAC-872E-40C0-8E02-7187218B0B4C}"/>
              </a:ext>
            </a:extLst>
          </p:cNvPr>
          <p:cNvSpPr txBox="1"/>
          <p:nvPr/>
        </p:nvSpPr>
        <p:spPr>
          <a:xfrm>
            <a:off x="1685109" y="1963271"/>
            <a:ext cx="959743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индивидуально-дифференцированный подход к каждой семье: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необходимо учитывать особенности семейного воспитания, потребности родителей (законных представителей) в отношении образования ребенка, отношение к педагогу и ДОО, проводимым мероприятиям; возможности включения родителей (законных представителей) в совместное решение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возрастосообразность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планировании и осуществлении взаимодействия необходимо учитывать особенности и характер отношений ребенка с родителями (законными представителями), прежде всего, с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матерью,обусловленные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возрастными особенностями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672419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3D855-CE4E-48A8-85BA-0BA0F33A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858" y="143436"/>
            <a:ext cx="10106117" cy="99508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Деятельность педагогического коллектива осуществляется по направлениям: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88FB81-485F-423B-81BB-0A194EE7AAC9}"/>
              </a:ext>
            </a:extLst>
          </p:cNvPr>
          <p:cNvSpPr txBox="1"/>
          <p:nvPr/>
        </p:nvSpPr>
        <p:spPr>
          <a:xfrm>
            <a:off x="322729" y="1237129"/>
            <a:ext cx="1134324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диагностико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-аналитическое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включает получение и анализ данных о семье каждого обучающегося, ее запросах в отношении охраны здоровья и развития ребенка; об уровне психолого-педагогической компетентности родителей (законных представителей); а также планирование работы с семьей с учетом результатов проведенного анализа; согласование воспитательных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просветительское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предполагает просвещение родителей (законных представителей) по вопросам особенностей психофизиологического и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ДО, включая информирование о мерах господдержки семьям с детьми дошкольного возраста; информирование об особенностях реализуемой в ДОО образовательной программы; условиях пребывания ребенка в группе ДОО; содержании и методах образовательной работы с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консультационное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объединяет в себе консультирование родителей (законных представителей) по вопросам их взаимодействия с ребенком, преодоления возникающих проблем воспитания и обучения детей, в том числе с ООП в условиях семьи; особенностей поведения и взаимодействия ребенка со сверстниками и педагогом; возникающих проблемных ситуациях; способам воспитания и построения продуктивного взаимодействия с детьми дошкольного возраста; способам организации и участия в детских деятельностях, образовательном процессе и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388921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ABE7-9006-48B5-ADD5-58D8A6A4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426" y="361950"/>
            <a:ext cx="10009186" cy="1543050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дошкольного образования</a:t>
            </a:r>
            <a:br>
              <a:rPr lang="en-US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№6 </a:t>
            </a:r>
            <a:r>
              <a:rPr lang="ru-RU" altLang="ru-RU" sz="2800" b="1" cap="small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г.Тосно</a:t>
            </a:r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909C4-A354-4F82-8FAB-562F87D8DB83}"/>
              </a:ext>
            </a:extLst>
          </p:cNvPr>
          <p:cNvSpPr txBox="1"/>
          <p:nvPr/>
        </p:nvSpPr>
        <p:spPr>
          <a:xfrm>
            <a:off x="1698171" y="1905000"/>
            <a:ext cx="98064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Образовательная программа разработана в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соответствии с Федеральной образовательной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программой дошкольного образования (ФОП ДО)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Федеральным государственным образовательным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стандартам дошкольного образования (ФГОС ДО)</a:t>
            </a:r>
          </a:p>
        </p:txBody>
      </p:sp>
    </p:spTree>
    <p:extLst>
      <p:ext uri="{BB962C8B-B14F-4D97-AF65-F5344CB8AC3E}">
        <p14:creationId xmlns:p14="http://schemas.microsoft.com/office/powerpoint/2010/main" val="713127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93D98-749B-4A96-BD2E-059057FDE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5" y="857249"/>
            <a:ext cx="8896350" cy="1219199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788B4-D064-4FFF-BB01-1EBB0FBD5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708" y="2498146"/>
            <a:ext cx="5435091" cy="3150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258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2540B-3556-4473-861F-50565205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756" y="624110"/>
            <a:ext cx="9528855" cy="9284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Где ознакомиться с текстом программы?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5FCC0C-E5FA-4753-8365-305B91C35453}"/>
              </a:ext>
            </a:extLst>
          </p:cNvPr>
          <p:cNvSpPr txBox="1"/>
          <p:nvPr/>
        </p:nvSpPr>
        <p:spPr>
          <a:xfrm>
            <a:off x="847725" y="1552575"/>
            <a:ext cx="108585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Текст программы доступен на официальном сайте детского сада:</a:t>
            </a:r>
          </a:p>
          <a:p>
            <a:pPr algn="ctr"/>
            <a:r>
              <a:rPr lang="en-US" sz="2800" dirty="0">
                <a:hlinkClick r:id="rId2"/>
              </a:rPr>
              <a:t>https://mdou6.tsn.47edu.ru/doc/obr/2023/02/op_do_2023.pdf</a:t>
            </a:r>
            <a:endParaRPr lang="ru-RU" sz="2800" dirty="0"/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 Ссылка на текст ФОП на официальном интернет портале правовой информации </a:t>
            </a:r>
            <a:r>
              <a:rPr lang="en-US" sz="2800" b="0" i="0" u="none" strike="noStrike" dirty="0">
                <a:effectLst/>
                <a:latin typeface="-apple-system"/>
                <a:hlinkClick r:id="rId3"/>
              </a:rPr>
              <a:t>http://publication.pravo.gov.ru/Document/View/0001202212280044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8246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1B4BB5-CB51-4865-8660-0CD3312917B7}"/>
              </a:ext>
            </a:extLst>
          </p:cNvPr>
          <p:cNvSpPr txBox="1"/>
          <p:nvPr/>
        </p:nvSpPr>
        <p:spPr>
          <a:xfrm>
            <a:off x="717175" y="1550895"/>
            <a:ext cx="1120588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000" dirty="0"/>
              <a:t>Разделение детей на возрастные группы осуществляется в соответствии с закономерностями психического развития ребёнка, что позволяет более эффективно решать задачи по реализации Программы дошкольного образования с детьми, имеющими, в целом, сходные возрастные характеристики и закреплено локальными актами учреждения.</a:t>
            </a:r>
          </a:p>
          <a:p>
            <a:pPr algn="just"/>
            <a:r>
              <a:rPr lang="ru-RU" sz="2000" dirty="0"/>
              <a:t>	 Основной структурной единицей МБДОУ №6 </a:t>
            </a:r>
            <a:r>
              <a:rPr lang="ru-RU" sz="2000" dirty="0" err="1"/>
              <a:t>г.Тосно</a:t>
            </a:r>
            <a:r>
              <a:rPr lang="ru-RU" sz="2000" dirty="0"/>
              <a:t> являются возрастные группы для детей в возрасте от 1,5 до 7 (8) лет, из них: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группы для детей дошкольного возраста общеразвивающей направленности        (группа раннего возраста, II младшая группа, средняя группа, старшая группа, подготовительная группа);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 группы для детей дошкольного возраста компенсирующей направленности (старшая/подготовительная группа).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7BE3D-5CA0-419D-85B2-063F09009AAD}"/>
              </a:ext>
            </a:extLst>
          </p:cNvPr>
          <p:cNvSpPr txBox="1"/>
          <p:nvPr/>
        </p:nvSpPr>
        <p:spPr>
          <a:xfrm>
            <a:off x="1622613" y="428632"/>
            <a:ext cx="965498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МБДОУ №6 </a:t>
            </a:r>
            <a:r>
              <a:rPr lang="ru-RU" sz="2000" b="1" dirty="0" err="1"/>
              <a:t>г.Тосно</a:t>
            </a:r>
            <a:r>
              <a:rPr lang="ru-RU" sz="2000" b="1" dirty="0"/>
              <a:t> обеспечивает получение дошкольного образования, присмотр и уход за обучающимися в возрасте от </a:t>
            </a:r>
            <a:r>
              <a:rPr lang="ru-RU" sz="2000" b="1"/>
              <a:t>1,5 лет </a:t>
            </a:r>
            <a:r>
              <a:rPr lang="ru-RU" sz="2000" b="1" dirty="0"/>
              <a:t>до прекращения образовательных отношений. </a:t>
            </a:r>
          </a:p>
        </p:txBody>
      </p:sp>
    </p:spTree>
    <p:extLst>
      <p:ext uri="{BB962C8B-B14F-4D97-AF65-F5344CB8AC3E}">
        <p14:creationId xmlns:p14="http://schemas.microsoft.com/office/powerpoint/2010/main" val="389260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155C0-2AD0-4B9C-B1DA-08172D8D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0" y="624110"/>
            <a:ext cx="9553891" cy="1280890"/>
          </a:xfrm>
        </p:spPr>
        <p:txBody>
          <a:bodyPr/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Программы:</a:t>
            </a:r>
            <a:br>
              <a:rPr lang="ru-RU" sz="3600" b="1" cap="small" dirty="0"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72C33-1392-4E5E-A6AD-6210EFE77954}"/>
              </a:ext>
            </a:extLst>
          </p:cNvPr>
          <p:cNvSpPr txBox="1"/>
          <p:nvPr/>
        </p:nvSpPr>
        <p:spPr>
          <a:xfrm>
            <a:off x="1009650" y="1234440"/>
            <a:ext cx="109347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3200" b="0" dirty="0">
                <a:latin typeface="Times New Roman" pitchFamily="18" charset="0"/>
                <a:cs typeface="Times New Roman" pitchFamily="18" charset="0"/>
              </a:rPr>
              <a:t>обеспечить разностороннее развитие детей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3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60" y="412568"/>
            <a:ext cx="8856661" cy="771525"/>
          </a:xfrm>
        </p:spPr>
        <p:txBody>
          <a:bodyPr>
            <a:normAutofit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552450" y="1333500"/>
            <a:ext cx="1137393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единых для Российской Федерации содержания ДО и планируемых результатов освоения образовательной программы ДО;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Приобщение детей (в соответствии с возрастными особенностями) к базовым ценностям российского народа –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Построение (структурирование) содержания образовательной деятельности на основе учёта возрастных и индивидуальных особенностей развития;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325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9126" y="425631"/>
            <a:ext cx="8856661" cy="771525"/>
          </a:xfrm>
        </p:spPr>
        <p:txBody>
          <a:bodyPr>
            <a:normAutofit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895350" y="1428750"/>
            <a:ext cx="1099185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развития физических, личностных, нравственных качеств и основ патриотизма, интеллектуальных и художественно -творческих способностей ребёнка, его инициативности, самостоятельности и ответственности;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психолого-педагогической поддержки семьи и повышение компетентности родителей (законных представителей) в вопросах воспитания, обучения и развития, охраны и укрепления здоровья детей, обеспечения их безопасности; </a:t>
            </a:r>
          </a:p>
          <a:p>
            <a:pPr algn="just"/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99182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F496EE-895D-4397-87D7-0552AF97094D}"/>
              </a:ext>
            </a:extLst>
          </p:cNvPr>
          <p:cNvSpPr txBox="1"/>
          <p:nvPr/>
        </p:nvSpPr>
        <p:spPr>
          <a:xfrm>
            <a:off x="2618287" y="383177"/>
            <a:ext cx="639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Программы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E26327-BD80-4059-81B0-3EE09990A5D4}"/>
              </a:ext>
            </a:extLst>
          </p:cNvPr>
          <p:cNvSpPr txBox="1"/>
          <p:nvPr/>
        </p:nvSpPr>
        <p:spPr>
          <a:xfrm>
            <a:off x="323851" y="1266825"/>
            <a:ext cx="11582400" cy="4925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Полноценное проживание ребёнком всех этапов детства (младенческого, раннего и дошкольного возрастов), обогащение (амплификация) детского развития;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Построение образовательной деятельности на основе индивидуальных особенностей каждого ребёнка, при котором сам ребёнок становится активным в выборе содержания своего образования, становится субъектом образования;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Содействие и сотрудничество детей и родителей (законных представителей), совершеннолетних членов семьи, принимающих участие в воспитании детей младенческого, раннего и дошкольного возрастов, а также педагогических работников;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Признание ребёнка полноценным участником (субъектом) образовательных отношений;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Поддержка инициативы детей в различных видах деятельности: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Сотрудничество МБДОУ №6 </a:t>
            </a:r>
            <a:r>
              <a:rPr lang="ru-RU" dirty="0" err="1"/>
              <a:t>г.Тосно</a:t>
            </a:r>
            <a:r>
              <a:rPr lang="ru-RU" dirty="0"/>
              <a:t> с семьёй;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Приобщение детей к социокультурным нормам, традициям семьи, общества и государства;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познавательных интересов и познавательных действий ребёнка в различных видах деятельности;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Возрастная адекватность дошкольного образования (соответствие условий, требований, методов возрасту и особенностям развития);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Учёт этнокультурной ситуации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05036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503AA1-3E2E-427F-A259-961F2515E5E1}"/>
              </a:ext>
            </a:extLst>
          </p:cNvPr>
          <p:cNvSpPr txBox="1"/>
          <p:nvPr/>
        </p:nvSpPr>
        <p:spPr>
          <a:xfrm>
            <a:off x="1543051" y="742950"/>
            <a:ext cx="98679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altLang="ru-RU" sz="2800" b="0" dirty="0">
                <a:solidFill>
                  <a:srgbClr val="C00000"/>
                </a:solidFill>
                <a:latin typeface="Arial" charset="0"/>
                <a:cs typeface="Arial" charset="0"/>
              </a:rPr>
              <a:t>Образовательная программа включает </a:t>
            </a:r>
            <a:r>
              <a:rPr lang="ru-RU" altLang="ru-RU" sz="2800" dirty="0">
                <a:solidFill>
                  <a:srgbClr val="C00000"/>
                </a:solidFill>
                <a:latin typeface="Arial" charset="0"/>
                <a:cs typeface="Arial" charset="0"/>
              </a:rPr>
              <a:t>четыре раздела: </a:t>
            </a:r>
          </a:p>
          <a:p>
            <a:pPr algn="just">
              <a:buFont typeface="Arial" charset="0"/>
              <a:buNone/>
              <a:defRPr/>
            </a:pPr>
            <a:endParaRPr lang="ru-RU" altLang="ru-RU" sz="2800" dirty="0">
              <a:latin typeface="Arial" charset="0"/>
              <a:cs typeface="Arial" charset="0"/>
            </a:endParaRP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Целевой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Содержательный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Организационный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Дополнительный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3A1BCB-21E4-4119-9E78-D8B2CC945F86}"/>
              </a:ext>
            </a:extLst>
          </p:cNvPr>
          <p:cNvSpPr txBox="1"/>
          <p:nvPr/>
        </p:nvSpPr>
        <p:spPr>
          <a:xfrm>
            <a:off x="381000" y="3781425"/>
            <a:ext cx="111252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altLang="ru-RU" sz="18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altLang="ru-RU" sz="1800" b="0" dirty="0">
                <a:latin typeface="Arial" charset="0"/>
                <a:cs typeface="Arial" charset="0"/>
              </a:rPr>
              <a:t>            </a:t>
            </a:r>
            <a:r>
              <a:rPr lang="ru-RU" altLang="ru-RU" sz="2400" b="0" dirty="0">
                <a:latin typeface="Arial" charset="0"/>
                <a:cs typeface="Arial" charset="0"/>
              </a:rPr>
              <a:t>В каждом разделе отражается обязательная часть и часть, формируемая участниками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269150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393</TotalTime>
  <Words>1768</Words>
  <Application>Microsoft Office PowerPoint</Application>
  <PresentationFormat>Широкоэкранный</PresentationFormat>
  <Paragraphs>118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-apple-system</vt:lpstr>
      <vt:lpstr>Arial</vt:lpstr>
      <vt:lpstr>Calibri</vt:lpstr>
      <vt:lpstr>Century Gothic</vt:lpstr>
      <vt:lpstr>Times New Roman</vt:lpstr>
      <vt:lpstr>Wingdings 3</vt:lpstr>
      <vt:lpstr>Легкий дым</vt:lpstr>
      <vt:lpstr>Краткая презентация образовательной программы дошкольного образования МБДОУ №6 г.Тосно </vt:lpstr>
      <vt:lpstr>Образовательная программа дошкольного образования МБДОУ №6 г.Тосно</vt:lpstr>
      <vt:lpstr>Где ознакомиться с текстом программы? </vt:lpstr>
      <vt:lpstr>Презентация PowerPoint</vt:lpstr>
      <vt:lpstr>Цель Программы: </vt:lpstr>
      <vt:lpstr>Задачи образовательной программы: </vt:lpstr>
      <vt:lpstr>Задачи образовательной программы: </vt:lpstr>
      <vt:lpstr>Презентация PowerPoint</vt:lpstr>
      <vt:lpstr>Презентация PowerPoint</vt:lpstr>
      <vt:lpstr>ЦЕЛЕВОЙ РАЗДЕЛ  </vt:lpstr>
      <vt:lpstr>Содержательный раздел  </vt:lpstr>
      <vt:lpstr>Содержательный раздел </vt:lpstr>
      <vt:lpstr>Содержательный раздел </vt:lpstr>
      <vt:lpstr>Организационный раздел  </vt:lpstr>
      <vt:lpstr> Особенности взаимодействия педагогического коллектива с семьями воспитанников    </vt:lpstr>
      <vt:lpstr>Презентация PowerPoint</vt:lpstr>
      <vt:lpstr>Построение взаимодействия с родителями придерживается следующих принципов:</vt:lpstr>
      <vt:lpstr>Построение взаимодействия с родителями придерживается следующих принципов:</vt:lpstr>
      <vt:lpstr>Деятельность педагогического коллектива осуществляется по направлениям: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№1                                                                                       «ДЕТСКИЙ САД КОМБИНИРОВАННОГО ВИДА  п.ТЕЛЬМАНА»</dc:title>
  <dc:creator>ДС14</dc:creator>
  <cp:lastModifiedBy>Пользователь</cp:lastModifiedBy>
  <cp:revision>28</cp:revision>
  <dcterms:created xsi:type="dcterms:W3CDTF">2023-11-16T06:18:31Z</dcterms:created>
  <dcterms:modified xsi:type="dcterms:W3CDTF">2024-08-13T10:06:38Z</dcterms:modified>
</cp:coreProperties>
</file>