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8" r:id="rId2"/>
    <p:sldId id="259" r:id="rId3"/>
    <p:sldId id="271" r:id="rId4"/>
    <p:sldId id="274" r:id="rId5"/>
    <p:sldId id="261" r:id="rId6"/>
    <p:sldId id="262" r:id="rId7"/>
    <p:sldId id="273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5" r:id="rId16"/>
    <p:sldId id="280" r:id="rId17"/>
    <p:sldId id="276" r:id="rId18"/>
    <p:sldId id="278" r:id="rId19"/>
    <p:sldId id="279" r:id="rId20"/>
    <p:sldId id="277" r:id="rId21"/>
    <p:sldId id="270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21" autoAdjust="0"/>
    <p:restoredTop sz="94660"/>
  </p:normalViewPr>
  <p:slideViewPr>
    <p:cSldViewPr snapToGrid="0">
      <p:cViewPr varScale="1">
        <p:scale>
          <a:sx n="82" d="100"/>
          <a:sy n="82" d="100"/>
        </p:scale>
        <p:origin x="71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277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3623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0085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950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7836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836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958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309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407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92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883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563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70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592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5FC72-5474-4471-8767-C422CED31640}" type="datetimeFigureOut">
              <a:rPr lang="ru-RU" smtClean="0"/>
              <a:t>13.08.2024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7444C89-036A-46EE-8438-DB938302FCF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471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ublication.pravo.gov.ru/Document/View/0001202301270036" TargetMode="External"/><Relationship Id="rId2" Type="http://schemas.openxmlformats.org/officeDocument/2006/relationships/hyperlink" Target="https://mdou6.tsn.47edu.ru/doc/obr/2023/03/faop_2023.pdf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5192C1-C5C4-4C60-8F5A-B5BF79D72C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75360" y="3030583"/>
            <a:ext cx="9457509" cy="3670663"/>
          </a:xfrm>
        </p:spPr>
        <p:txBody>
          <a:bodyPr>
            <a:noAutofit/>
          </a:bodyPr>
          <a:lstStyle/>
          <a:p>
            <a:pPr algn="ctr"/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Краткая презентация </a:t>
            </a:r>
            <a:br>
              <a:rPr lang="ru-RU" sz="36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адаптированной образовательной программы дошкольного образования для обучающихся</a:t>
            </a:r>
            <a:br>
              <a:rPr lang="ru-RU" sz="36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 тяжёлыми нарушениями речи</a:t>
            </a:r>
            <a:br>
              <a:rPr lang="ru-RU" sz="36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старшего дошкольного возраста </a:t>
            </a:r>
            <a:br>
              <a:rPr lang="ru-RU" sz="36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32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4000" kern="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FC4CA2-C825-451A-891F-B8063A6CB5A4}"/>
              </a:ext>
            </a:extLst>
          </p:cNvPr>
          <p:cNvSpPr txBox="1"/>
          <p:nvPr/>
        </p:nvSpPr>
        <p:spPr>
          <a:xfrm>
            <a:off x="2228850" y="552450"/>
            <a:ext cx="948689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 №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 Г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ТОСНО</a:t>
            </a:r>
            <a:b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«ДЕТСКИЙ САД КОМБИНИРОВАННОГО ВИДА»</a:t>
            </a:r>
            <a:b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16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48A6C49-9928-BABF-2EDB-7E84CE213B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348" y="659437"/>
            <a:ext cx="2523963" cy="2609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28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714A54-6FA0-481A-A216-A4063A235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ЦЕЛЕВОЙ РАЗДЕЛ </a:t>
            </a:r>
            <a:br>
              <a:rPr lang="en-US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B72830-AF23-48ED-ADC0-E9130BE3BB5F}"/>
              </a:ext>
            </a:extLst>
          </p:cNvPr>
          <p:cNvSpPr txBox="1"/>
          <p:nvPr/>
        </p:nvSpPr>
        <p:spPr>
          <a:xfrm>
            <a:off x="790575" y="1533525"/>
            <a:ext cx="1041082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Целевой раздел включает в себя:</a:t>
            </a: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пояснительную записку; </a:t>
            </a: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планируемые результаты освоения Программы;</a:t>
            </a: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з</a:t>
            </a:r>
            <a:r>
              <a:rPr lang="ru-RU" sz="2400" dirty="0">
                <a:latin typeface="Arial" charset="0"/>
                <a:cs typeface="Arial" charset="0"/>
              </a:rPr>
              <a:t>начимые для разработки и реализации АОП ДО характеристики и особенности развития обучающихся дошкольного возраста с ТНР;</a:t>
            </a:r>
            <a:endParaRPr lang="ru-RU" sz="2400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р</a:t>
            </a:r>
            <a:r>
              <a:rPr lang="ru-RU" sz="2400" dirty="0">
                <a:latin typeface="Arial" charset="0"/>
                <a:cs typeface="Arial" charset="0"/>
              </a:rPr>
              <a:t>азвивающее оценивание качества образовательной деятельности по Программе. </a:t>
            </a:r>
            <a:endParaRPr lang="ru-RU" sz="2400" b="0" dirty="0">
              <a:latin typeface="Arial" charset="0"/>
              <a:cs typeface="Arial" charset="0"/>
            </a:endParaRPr>
          </a:p>
          <a:p>
            <a:pPr algn="just">
              <a:defRPr/>
            </a:pPr>
            <a:endParaRPr lang="ru-RU" sz="2400" b="0" dirty="0">
              <a:latin typeface="Arial" charset="0"/>
              <a:cs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4D6074-5697-478D-B9FA-524867B57E26}"/>
              </a:ext>
            </a:extLst>
          </p:cNvPr>
          <p:cNvSpPr txBox="1"/>
          <p:nvPr/>
        </p:nvSpPr>
        <p:spPr>
          <a:xfrm>
            <a:off x="908140" y="4468865"/>
            <a:ext cx="1092680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dirty="0">
                <a:latin typeface="Arial" charset="0"/>
                <a:cs typeface="Arial" charset="0"/>
              </a:rPr>
              <a:t>Планируемые результаты освоения АОП МБДОУ №6 </a:t>
            </a:r>
            <a:r>
              <a:rPr lang="ru-RU" sz="2400" dirty="0" err="1">
                <a:latin typeface="Arial" charset="0"/>
                <a:cs typeface="Arial" charset="0"/>
              </a:rPr>
              <a:t>г.Тосно</a:t>
            </a:r>
            <a:r>
              <a:rPr lang="ru-RU" sz="2400" dirty="0">
                <a:latin typeface="Arial" charset="0"/>
                <a:cs typeface="Arial" charset="0"/>
              </a:rPr>
              <a:t> представляют собой возрастные характеристики возможных достижений ребёнка дошкольного возраста на разных возрастных этапах и к завершению ДО.</a:t>
            </a:r>
            <a:endParaRPr lang="ru-RU" sz="18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0002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FF16BB-B26A-402B-9696-092CC8C38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5696" y="624110"/>
            <a:ext cx="8911687" cy="1280890"/>
          </a:xfrm>
        </p:spPr>
        <p:txBody>
          <a:bodyPr/>
          <a:lstStyle/>
          <a:p>
            <a:r>
              <a:rPr 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Содержательный раздел </a:t>
            </a:r>
            <a:br>
              <a:rPr lang="ru-RU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A90CEA-BB29-4B9B-809B-B4CD6335E1B4}"/>
              </a:ext>
            </a:extLst>
          </p:cNvPr>
          <p:cNvSpPr txBox="1"/>
          <p:nvPr/>
        </p:nvSpPr>
        <p:spPr>
          <a:xfrm>
            <a:off x="966651" y="1504949"/>
            <a:ext cx="1059397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b="0" dirty="0">
                <a:latin typeface="Arial" charset="0"/>
                <a:cs typeface="Arial" charset="0"/>
              </a:rPr>
              <a:t>Содержательный раздел представляет общее содержание Программы, обеспечивающее полноценное развитие личности обучающихся с ТНР. </a:t>
            </a:r>
          </a:p>
          <a:p>
            <a:pPr algn="just">
              <a:defRPr/>
            </a:pPr>
            <a:endParaRPr lang="ru-RU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b="0" dirty="0">
                <a:latin typeface="Arial" charset="0"/>
                <a:cs typeface="Arial" charset="0"/>
              </a:rPr>
              <a:t>Программа состоит из обязательной части и части, формируемой участниками образовательных отношений (вариативная часть).</a:t>
            </a:r>
          </a:p>
          <a:p>
            <a:pPr algn="just">
              <a:defRPr/>
            </a:pPr>
            <a:endParaRPr lang="ru-RU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b="0" dirty="0">
                <a:latin typeface="Arial" charset="0"/>
                <a:cs typeface="Arial" charset="0"/>
              </a:rPr>
              <a:t>Обязательная часть Программы отражает задачи и содержание образования по пяти образовательным областям: «Социально-коммуникативное развитие», «Познавательное развитие», «Речевое развитие», «Художественно-эстетическое развитие», «Физическое развитие</a:t>
            </a:r>
            <a:r>
              <a:rPr lang="ru-RU" dirty="0">
                <a:latin typeface="Arial" charset="0"/>
                <a:cs typeface="Arial" charset="0"/>
              </a:rPr>
              <a:t>» и приводится в виде ссылок на ФАОП ДО;</a:t>
            </a:r>
            <a:endParaRPr lang="ru-RU" b="0" dirty="0">
              <a:latin typeface="Arial" charset="0"/>
              <a:cs typeface="Arial" charset="0"/>
            </a:endParaRPr>
          </a:p>
          <a:p>
            <a:pPr algn="just">
              <a:defRPr/>
            </a:pPr>
            <a:endParaRPr lang="ru-RU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b="0" dirty="0">
                <a:latin typeface="Arial" charset="0"/>
                <a:cs typeface="Arial" charset="0"/>
              </a:rPr>
              <a:t>В обязательной части отражены вариативные формы, способы, методы и средства реализации Программы; особенности образовательной деятельности разных видов и культурных практик; способы и направления поддержки детской инициативы; коррекционно-развивающая работа.</a:t>
            </a:r>
          </a:p>
        </p:txBody>
      </p:sp>
    </p:spTree>
    <p:extLst>
      <p:ext uri="{BB962C8B-B14F-4D97-AF65-F5344CB8AC3E}">
        <p14:creationId xmlns:p14="http://schemas.microsoft.com/office/powerpoint/2010/main" val="11424778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429A03-79A3-4759-BC08-F9A1E6BAB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9495" y="611047"/>
            <a:ext cx="8911687" cy="1280890"/>
          </a:xfrm>
        </p:spPr>
        <p:txBody>
          <a:bodyPr/>
          <a:lstStyle/>
          <a:p>
            <a:r>
              <a:rPr 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Содержательный раздел</a:t>
            </a:r>
            <a:br>
              <a:rPr lang="ru-RU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CD477F-8731-449F-B535-509615A6F3CD}"/>
              </a:ext>
            </a:extLst>
          </p:cNvPr>
          <p:cNvSpPr txBox="1"/>
          <p:nvPr/>
        </p:nvSpPr>
        <p:spPr>
          <a:xfrm>
            <a:off x="744583" y="1448603"/>
            <a:ext cx="11286308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В обязательной части содержательного раздела отражены особенности взаимодействия педагогического коллектива с семьями дошкольников с ТНР. </a:t>
            </a:r>
          </a:p>
          <a:p>
            <a:pPr algn="just">
              <a:defRPr/>
            </a:pPr>
            <a:endParaRPr lang="ru-RU" sz="2400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Главными целями взаимодействия педагогического коллектива Учреждения с семьями обучающихся дошкольного возраста являются:</a:t>
            </a:r>
            <a:endParaRPr lang="ru-RU" sz="240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обеспечение психолого-педагогической поддержки семьи и повышение компетентности родителей (законных представителей) в вопросах образования, охраны и укрепления здоровья детей дошкольного возраста;</a:t>
            </a: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- обеспечение единства подходов к воспитанию и обучению детей в условиях Учреждения и семьи; повышение воспитательного потенциала семьи.</a:t>
            </a:r>
            <a:endParaRPr lang="ru-RU" sz="24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414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777EB4-B20B-494A-9AE2-42C56E6D4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0313" y="624110"/>
            <a:ext cx="8911687" cy="1280890"/>
          </a:xfrm>
        </p:spPr>
        <p:txBody>
          <a:bodyPr/>
          <a:lstStyle/>
          <a:p>
            <a:r>
              <a:rPr 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Содержательный раздел</a:t>
            </a:r>
            <a:br>
              <a:rPr lang="ru-RU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4DFC87-240B-4ED6-BD7A-CBD7FEB3D5E3}"/>
              </a:ext>
            </a:extLst>
          </p:cNvPr>
          <p:cNvSpPr txBox="1"/>
          <p:nvPr/>
        </p:nvSpPr>
        <p:spPr>
          <a:xfrm>
            <a:off x="1254034" y="1609725"/>
            <a:ext cx="1054172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Воспитание детей отражено в рабочей программе воспитания, которая является компонентом адаптированной образовательной Программы дошкольного образования МБДОУ №</a:t>
            </a:r>
            <a:r>
              <a:rPr lang="ru-RU" sz="2400" dirty="0">
                <a:latin typeface="Arial" charset="0"/>
                <a:cs typeface="Arial" charset="0"/>
              </a:rPr>
              <a:t>6 </a:t>
            </a:r>
            <a:r>
              <a:rPr lang="ru-RU" sz="2400" dirty="0" err="1">
                <a:latin typeface="Arial" charset="0"/>
                <a:cs typeface="Arial" charset="0"/>
              </a:rPr>
              <a:t>г.Тосно</a:t>
            </a:r>
            <a:r>
              <a:rPr lang="ru-RU" sz="2400" dirty="0">
                <a:latin typeface="Arial" charset="0"/>
                <a:cs typeface="Arial" charset="0"/>
              </a:rPr>
              <a:t> </a:t>
            </a:r>
            <a:r>
              <a:rPr lang="ru-RU" sz="2400" b="0" dirty="0">
                <a:latin typeface="Arial" charset="0"/>
                <a:cs typeface="Arial" charset="0"/>
              </a:rPr>
              <a:t>и призвана помочь всем участникам образовательных отношений реализовать воспитательный потенциал совместной деятельности.</a:t>
            </a:r>
          </a:p>
          <a:p>
            <a:pPr algn="just">
              <a:defRPr/>
            </a:pPr>
            <a:endParaRPr lang="ru-RU" sz="2400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sz="2400" b="0" dirty="0">
                <a:latin typeface="Arial" charset="0"/>
                <a:cs typeface="Arial" charset="0"/>
              </a:rPr>
              <a:t>Содержание части, формируемой участниками образовательных отношений, разработано на сновании приоритетных направлений Учреждения и парциальных программ, реализующих выбранные направления.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18040610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EDDC13-94FB-471C-9D41-0418AAB82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0313" y="300897"/>
            <a:ext cx="8911687" cy="1280890"/>
          </a:xfrm>
        </p:spPr>
        <p:txBody>
          <a:bodyPr/>
          <a:lstStyle/>
          <a:p>
            <a:r>
              <a:rPr 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Организационный раздел </a:t>
            </a:r>
            <a:br>
              <a:rPr lang="ru-RU" sz="3600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FCA36CE-17E9-4CBB-B070-7BEDD0CD2F3A}"/>
              </a:ext>
            </a:extLst>
          </p:cNvPr>
          <p:cNvSpPr txBox="1"/>
          <p:nvPr/>
        </p:nvSpPr>
        <p:spPr>
          <a:xfrm>
            <a:off x="1240972" y="1045846"/>
            <a:ext cx="10567852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2400" b="0" dirty="0">
                <a:cs typeface="Arial" charset="0"/>
              </a:rPr>
              <a:t>Организационный раздел содержит: описание условий реализации Программы; примерный режим и порядок дня в дошкольных группах; примерный перечень литературных, музыкальных, художественных, анимационных произведений для реализации Программы, а также календарный план воспитательной работы.</a:t>
            </a:r>
          </a:p>
          <a:p>
            <a:pPr algn="just">
              <a:defRPr/>
            </a:pPr>
            <a:endParaRPr lang="ru-RU" sz="2400" b="0" dirty="0">
              <a:cs typeface="Arial" charset="0"/>
            </a:endParaRPr>
          </a:p>
          <a:p>
            <a:pPr algn="just">
              <a:defRPr/>
            </a:pPr>
            <a:endParaRPr lang="ru-RU" sz="2400" b="0" dirty="0">
              <a:cs typeface="Arial" charset="0"/>
            </a:endParaRPr>
          </a:p>
          <a:p>
            <a:pPr algn="just">
              <a:defRPr/>
            </a:pPr>
            <a:r>
              <a:rPr lang="ru-RU" sz="2400" b="0" dirty="0">
                <a:cs typeface="Arial" charset="0"/>
              </a:rPr>
              <a:t>В соответствии с Федеральным законом «Об образовании в Российской Федерации» (статья 13) в Программе отсутствует информация, наносящая вред физическому или психическому здоровью воспитанников и противоречащая действующему Российскому законодательству.</a:t>
            </a:r>
          </a:p>
        </p:txBody>
      </p:sp>
    </p:spTree>
    <p:extLst>
      <p:ext uri="{BB962C8B-B14F-4D97-AF65-F5344CB8AC3E}">
        <p14:creationId xmlns:p14="http://schemas.microsoft.com/office/powerpoint/2010/main" val="448996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FDD980-8C50-4BAE-A873-9D0ABCAA2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9466" y="393225"/>
            <a:ext cx="10088187" cy="2902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ru-RU" sz="3100" b="1" i="0" dirty="0">
                <a:solidFill>
                  <a:srgbClr val="C00000"/>
                </a:solidFill>
                <a:effectLst/>
              </a:rPr>
              <a:t>Особенности взаимодействия педагогического коллектива с семьями воспитанников </a:t>
            </a:r>
            <a:br>
              <a:rPr lang="ru-RU" sz="3100" b="1" i="0" dirty="0">
                <a:solidFill>
                  <a:srgbClr val="C00000"/>
                </a:solidFill>
                <a:effectLst/>
              </a:rPr>
            </a:br>
            <a:br>
              <a:rPr lang="ru-RU" sz="3100" b="1" i="0" dirty="0">
                <a:solidFill>
                  <a:srgbClr val="C00000"/>
                </a:solidFill>
                <a:effectLst/>
              </a:rPr>
            </a:br>
            <a:br>
              <a:rPr lang="ru-RU" sz="3100" dirty="0">
                <a:solidFill>
                  <a:srgbClr val="C00000"/>
                </a:solidFill>
              </a:rPr>
            </a:br>
            <a:endParaRPr lang="ru-RU" sz="3100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905BA6-E1D1-4108-8A00-0157CAD0C89F}"/>
              </a:ext>
            </a:extLst>
          </p:cNvPr>
          <p:cNvSpPr txBox="1"/>
          <p:nvPr/>
        </p:nvSpPr>
        <p:spPr>
          <a:xfrm>
            <a:off x="376517" y="1667435"/>
            <a:ext cx="11654117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1. Формирование базового доверия к миру, к людям, к себе — ключевая задача периода развития ребёнка в период дошкольного возраста.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2. С возрастом число близких людей увеличивается. В этих отношениях ребёнок находит безопасность и признание, они вдохновляют его исследовать мир и быть открытым для нового. Значение установления и поддержки позитивных надёжных отношений в контексте реализации Программы сохраняет своё значение на всех возрастных ступенях.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3. Процесс становления полноценной личности ребёнка происходит под влиянием различных факторов, первым и важнейшим из которых является семья. Именно родители (законные представители), семья в целом, вырабатывают у обучающихся комплекс базовых социальных ценностей, ориентации, потребностей, интересов и привычек.</a:t>
            </a: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Arial" panose="020B0604020202020204" pitchFamily="34" charset="0"/>
              </a:rPr>
              <a:t>4. Взаимодействие педагогических работников Организации с родителям (законным представителям) направлено на повышение педагогической культуры родителей (законных представителей). Задача педагогических работников — активизировать роль родителей (законных представителей) в воспитании и обучении ребёнка, выработать единое и адекватное понимание проблем ребёнка.</a:t>
            </a:r>
          </a:p>
        </p:txBody>
      </p:sp>
    </p:spTree>
    <p:extLst>
      <p:ext uri="{BB962C8B-B14F-4D97-AF65-F5344CB8AC3E}">
        <p14:creationId xmlns:p14="http://schemas.microsoft.com/office/powerpoint/2010/main" val="1559553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19794" y="457200"/>
            <a:ext cx="1024128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5. Укрепление и развитие взаимодействия Организации и семьи обеспечивают благоприятные условия жизни и воспитания ребёнка, формирование основ полноценной, гармоничной личности. Главной ценностью педагогической культуры является ребёнок — его развитие, образование, воспитание, социальная защита и поддержка его достоинства и прав человека.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6. Основной целью работы с родителями (законными представителями) является обеспечение взаимодействия с семьёй, вовлечение родителей (законных представителей) в образовательный процесс для формирования у них компетентной педагогической позиции по отношению к собственному ребёнку.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7. Реализация цели обеспечивает решение следующих задач: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	выработка у педагогических работников уважительного отношения к традициям семейного воспитания обучающихся и признания приоритетности родительского права в вопросах воспитания ребёнка;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	вовлечение родителей (законных представителей) в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воспитательно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-образовательный процесс;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	внедрение эффективных технологий сотрудничества с родителями (законным представителям), активизация их участия в жизни детского сада;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	создание активной информационно-развивающей среды, обеспечивающей единые подходы к развитию личности в семье и детском коллективе;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	повышение родительской компетентности в вопросах воспитания и обучения обучающихся.</a:t>
            </a:r>
          </a:p>
        </p:txBody>
      </p:sp>
    </p:spTree>
    <p:extLst>
      <p:ext uri="{BB962C8B-B14F-4D97-AF65-F5344CB8AC3E}">
        <p14:creationId xmlns:p14="http://schemas.microsoft.com/office/powerpoint/2010/main" val="7898830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1B143CD-D249-4846-B31C-ABE407B584C4}"/>
              </a:ext>
            </a:extLst>
          </p:cNvPr>
          <p:cNvSpPr txBox="1"/>
          <p:nvPr/>
        </p:nvSpPr>
        <p:spPr>
          <a:xfrm>
            <a:off x="663388" y="1317813"/>
            <a:ext cx="10936941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информирование родителей (законных представителей) и общественности относительно целей ДО, общих для всего образовательного пространства Российской Федерации, о мерах господдержки семьям, имеющим детей дошкольного возраста, а также об образовательной программе, реализуемой в ДОО;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просвещение родителей (законных представителей), повышение их правовой, психолого-педагогической компетентности в вопросах охраны и укрепления здоровья, развития и образования детей;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способствование развитию ответственного и осознанного родительства как базовой основы благополучия семьи;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построение взаимодействия в форме сотрудничества и установления партнерских отношений с родителями (законными представителями) детей дошкольного возраста для решения образовательных задач;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вовлечение родителей (законных представителей) в образовательный процесс.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CC7F9C-3D44-4B20-889D-65201867019F}"/>
              </a:ext>
            </a:extLst>
          </p:cNvPr>
          <p:cNvSpPr txBox="1"/>
          <p:nvPr/>
        </p:nvSpPr>
        <p:spPr>
          <a:xfrm>
            <a:off x="1909481" y="313765"/>
            <a:ext cx="969084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i="0" dirty="0">
                <a:solidFill>
                  <a:srgbClr val="C00000"/>
                </a:solidFill>
                <a:effectLst/>
                <a:latin typeface="+mj-lt"/>
              </a:rPr>
              <a:t>Достижение этих целей должно осуществляться через решение основных задач:</a:t>
            </a:r>
          </a:p>
        </p:txBody>
      </p:sp>
    </p:spTree>
    <p:extLst>
      <p:ext uri="{BB962C8B-B14F-4D97-AF65-F5344CB8AC3E}">
        <p14:creationId xmlns:p14="http://schemas.microsoft.com/office/powerpoint/2010/main" val="1472540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0074A6-821E-4BCC-98A3-972333EE4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4353" y="206188"/>
            <a:ext cx="10524285" cy="1698812"/>
          </a:xfrm>
        </p:spPr>
        <p:txBody>
          <a:bodyPr>
            <a:normAutofit/>
          </a:bodyPr>
          <a:lstStyle/>
          <a:p>
            <a:pPr algn="ctr"/>
            <a:r>
              <a:rPr lang="ru-RU" sz="2800" b="1" i="0" dirty="0">
                <a:solidFill>
                  <a:srgbClr val="C00000"/>
                </a:solidFill>
                <a:effectLst/>
              </a:rPr>
              <a:t>Построение взаимодействия с родителями придерживается следующих принципов: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189852-81A2-4807-829A-F1DA09F614AC}"/>
              </a:ext>
            </a:extLst>
          </p:cNvPr>
          <p:cNvSpPr txBox="1"/>
          <p:nvPr/>
        </p:nvSpPr>
        <p:spPr>
          <a:xfrm>
            <a:off x="233363" y="1272989"/>
            <a:ext cx="1172527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приоритет семьи в воспитании, обучении и развитии ребенка: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в соответствии с Законом об образовании у родителей (законных представителей) обучающихся не только есть преимущественное право на обучение и воспитание детей, но именно они обязаны заложить основы физического, нравственного и интеллектуального развития личности ребенка;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открытость: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для родителей (законных представителей) должна быть доступна актуальная информация об особенностях пребывания ребенка в группе; каждому из родителей (законных представителей) должен быть предоставлен свободный доступ в ДОО; между педагогами и родителями (законными представителями) необходим обмен информацией об особенностях развития ребенка в ДОО и семье;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взаимное доверие, уважение и доброжелательность во взаимоотношениях педагогов и родителей (законных представителей):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 взаимодействии педагогу необходимо придерживаться этики и культурных правил общения, проявлять позитивный настрой на общение и сотрудничество с родителями (законными представителями); важно этично и разумно использовать полученную информацию как со стороны педагогов, так и со стороны родителей (законных представителей) в интересах детей;</a:t>
            </a:r>
          </a:p>
        </p:txBody>
      </p:sp>
    </p:spTree>
    <p:extLst>
      <p:ext uri="{BB962C8B-B14F-4D97-AF65-F5344CB8AC3E}">
        <p14:creationId xmlns:p14="http://schemas.microsoft.com/office/powerpoint/2010/main" val="31565107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9FB43A-B829-4CEF-8157-5894C028A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1578" y="463604"/>
            <a:ext cx="9890964" cy="762000"/>
          </a:xfrm>
        </p:spPr>
        <p:txBody>
          <a:bodyPr>
            <a:noAutofit/>
          </a:bodyPr>
          <a:lstStyle/>
          <a:p>
            <a:pPr algn="ctr"/>
            <a:r>
              <a:rPr lang="ru-RU" sz="2800" b="1" i="0" dirty="0">
                <a:solidFill>
                  <a:srgbClr val="C00000"/>
                </a:solidFill>
                <a:effectLst/>
              </a:rPr>
              <a:t>Построение взаимодействия с родителями придерживается следующих принципов:</a:t>
            </a:r>
            <a:endParaRPr lang="ru-RU" sz="28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ACCAAC-872E-40C0-8E02-7187218B0B4C}"/>
              </a:ext>
            </a:extLst>
          </p:cNvPr>
          <p:cNvSpPr txBox="1"/>
          <p:nvPr/>
        </p:nvSpPr>
        <p:spPr>
          <a:xfrm>
            <a:off x="1391579" y="1963271"/>
            <a:ext cx="989096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индивидуально-дифференцированный подход к каждой семье: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 взаимодействии необходимо учитывать особенности семейного воспитания, потребности родителей (законных представителей) в отношении образования ребенка, отношение к педагогу и ДОО, проводимым мероприятиям; возможности включения родителей (законных представителей) в совместное решение образовательных задач;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возрастосообразность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при планировании и осуществлении взаимодействия необходимо учитывать особенности и характер отношений ребенка с родителями (законными представителями), прежде всего, с матерью, обусловленные возрастными особенностями развития детей.</a:t>
            </a:r>
          </a:p>
        </p:txBody>
      </p:sp>
    </p:spTree>
    <p:extLst>
      <p:ext uri="{BB962C8B-B14F-4D97-AF65-F5344CB8AC3E}">
        <p14:creationId xmlns:p14="http://schemas.microsoft.com/office/powerpoint/2010/main" val="2672419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7EABE7-9006-48B5-ADD5-58D8A6A43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426" y="361950"/>
            <a:ext cx="10009186" cy="1543050"/>
          </a:xfrm>
        </p:spPr>
        <p:txBody>
          <a:bodyPr>
            <a:normAutofit fontScale="90000"/>
          </a:bodyPr>
          <a:lstStyle/>
          <a:p>
            <a:pPr algn="ctr"/>
            <a:r>
              <a:rPr lang="ru-RU" altLang="ru-RU" sz="28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Адаптированная образовательная программа дошкольного образования для обучающихся с тяжёлыми нарушениями речи старшего дошкольного возраста (5-7 лет) </a:t>
            </a:r>
            <a:br>
              <a:rPr lang="ru-RU" altLang="ru-RU" sz="28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8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разработана в соответствии с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39909C4-A354-4F82-8FAB-562F87D8DB83}"/>
              </a:ext>
            </a:extLst>
          </p:cNvPr>
          <p:cNvSpPr txBox="1"/>
          <p:nvPr/>
        </p:nvSpPr>
        <p:spPr>
          <a:xfrm>
            <a:off x="1596798" y="2414451"/>
            <a:ext cx="9806441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Федеральной адаптированной образовательной программой дошкольного образования для обучающихся с ограниченными возможностями здоровья (ФАОП ДО)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и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Федеральным государственным образовательным </a:t>
            </a:r>
          </a:p>
          <a:p>
            <a:pPr algn="ctr" eaLnBrk="1" hangingPunct="1">
              <a:buFont typeface="Arial" charset="0"/>
              <a:buNone/>
              <a:defRPr/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стандартам дошкольного образования (ФГОС ДО)</a:t>
            </a:r>
          </a:p>
        </p:txBody>
      </p:sp>
    </p:spTree>
    <p:extLst>
      <p:ext uri="{BB962C8B-B14F-4D97-AF65-F5344CB8AC3E}">
        <p14:creationId xmlns:p14="http://schemas.microsoft.com/office/powerpoint/2010/main" val="7131270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F3D855-CE4E-48A8-85BA-0BA0F33A8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9858" y="143436"/>
            <a:ext cx="10106117" cy="995082"/>
          </a:xfrm>
        </p:spPr>
        <p:txBody>
          <a:bodyPr>
            <a:normAutofit/>
          </a:bodyPr>
          <a:lstStyle/>
          <a:p>
            <a:pPr algn="ctr"/>
            <a:r>
              <a:rPr lang="ru-RU" sz="2800" b="1" i="0" dirty="0">
                <a:solidFill>
                  <a:srgbClr val="C00000"/>
                </a:solidFill>
                <a:effectLst/>
              </a:rPr>
              <a:t>Деятельность педагогического коллектива осуществляется по направлениям: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88FB81-485F-423B-81BB-0A194EE7AAC9}"/>
              </a:ext>
            </a:extLst>
          </p:cNvPr>
          <p:cNvSpPr txBox="1"/>
          <p:nvPr/>
        </p:nvSpPr>
        <p:spPr>
          <a:xfrm>
            <a:off x="322729" y="1237129"/>
            <a:ext cx="11343246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диагностико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-аналитическое направление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включает получение и анализ данных о семье каждого обучающегося, ее запросах в отношении охраны здоровья и развития ребенка; об уровне психолого-педагогической компетентности родителей (законных представителей); а также планирование работы с семьей с учетом результатов проведенного анализа; согласование воспитательных задач;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просветительское направление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предполагает просвещение родителей (законных представителей) по вопросам особенностей психофизиологического и психического развития детей младенческого, раннего и дошкольного возрастов; выбора эффективных методов обучения и воспитания детей определенного возраста; ознакомление с актуальной информацией о государственной политике в области ДО, включая информирование о мерах господдержки семьям с детьми дошкольного возраста; информирование об особенностях реализуемой в ДОО образовательной программы; условиях пребывания ребенка в группе ДОО; содержании и методах образовательной работы с детьми;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консультационное направление </a:t>
            </a:r>
            <a:r>
              <a:rPr lang="ru-RU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объединяет в себе консультирование родителей (законных представителей) по вопросам их взаимодействия с ребенком, преодоления возникающих проблем воспитания и обучения детей, в том числе с ООП в условиях семьи; особенностей поведения и взаимодействия ребенка со сверстниками и педагогом; возникающих проблемных ситуациях; способам воспитания и построения продуктивного взаимодействия с детьми дошкольного возраста; способам организации и участия в детских деятельностях, образовательном процессе и другому.</a:t>
            </a:r>
          </a:p>
        </p:txBody>
      </p:sp>
    </p:spTree>
    <p:extLst>
      <p:ext uri="{BB962C8B-B14F-4D97-AF65-F5344CB8AC3E}">
        <p14:creationId xmlns:p14="http://schemas.microsoft.com/office/powerpoint/2010/main" val="38892152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693D98-749B-4A96-BD2E-059057FDE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9775" y="857249"/>
            <a:ext cx="8896350" cy="1219199"/>
          </a:xfrm>
        </p:spPr>
        <p:txBody>
          <a:bodyPr/>
          <a:lstStyle/>
          <a:p>
            <a:pPr algn="ctr"/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br>
              <a:rPr lang="ru-RU" sz="3600" b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b="1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B2788B4-D064-4FFF-BB01-1EBB0FBD5A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1708" y="2498146"/>
            <a:ext cx="5435091" cy="3150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2582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A2540B-3556-4473-861F-505652050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756" y="624110"/>
            <a:ext cx="9528855" cy="92846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Где ознакомиться с текстом программы?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5FCC0C-E5FA-4753-8365-305B91C35453}"/>
              </a:ext>
            </a:extLst>
          </p:cNvPr>
          <p:cNvSpPr txBox="1"/>
          <p:nvPr/>
        </p:nvSpPr>
        <p:spPr>
          <a:xfrm>
            <a:off x="847725" y="1552575"/>
            <a:ext cx="1085850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Текст программы доступен на официальном сайте детского сада:</a:t>
            </a:r>
          </a:p>
          <a:p>
            <a:pPr algn="ctr"/>
            <a:r>
              <a:rPr lang="en-US" sz="2800" dirty="0">
                <a:hlinkClick r:id="rId2"/>
              </a:rPr>
              <a:t>https://mdou6.tsn.47edu.ru/doc/obr/2023/03/faop_2023.pdf</a:t>
            </a:r>
            <a:endParaRPr lang="ru-RU" sz="2800" dirty="0"/>
          </a:p>
          <a:p>
            <a:pPr algn="ctr"/>
            <a:endParaRPr lang="ru-RU" sz="2800" dirty="0"/>
          </a:p>
          <a:p>
            <a:pPr algn="ctr"/>
            <a:r>
              <a:rPr lang="ru-RU" sz="2800" dirty="0"/>
              <a:t> Ссылка на текст ФОП на официальном интернет портале правовой информации</a:t>
            </a:r>
          </a:p>
          <a:p>
            <a:pPr algn="ctr"/>
            <a:r>
              <a:rPr lang="en-US" sz="2800" dirty="0">
                <a:hlinkClick r:id="rId3"/>
              </a:rPr>
              <a:t>http://publication.pravo.gov.ru/Document/View/0001202301270036</a:t>
            </a:r>
            <a:r>
              <a:rPr lang="ru-RU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82469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31B4BB5-CB51-4865-8660-0CD3312917B7}"/>
              </a:ext>
            </a:extLst>
          </p:cNvPr>
          <p:cNvSpPr txBox="1"/>
          <p:nvPr/>
        </p:nvSpPr>
        <p:spPr>
          <a:xfrm>
            <a:off x="717175" y="1550895"/>
            <a:ext cx="11205881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/>
              <a:t>	</a:t>
            </a:r>
            <a:r>
              <a:rPr lang="ru-RU" sz="2000" dirty="0"/>
              <a:t>Разделение детей на возрастные группы осуществляется в соответствии с закономерностями психического развития ребёнка, что позволяет более эффективно решать задачи по реализации Программы дошкольного образования с детьми, имеющими, в целом, сходные возрастные характеристики и закреплено локальными актами учреждения.</a:t>
            </a:r>
          </a:p>
          <a:p>
            <a:pPr algn="just"/>
            <a:r>
              <a:rPr lang="ru-RU" sz="2000" dirty="0"/>
              <a:t>	 Основной структурной единицей МБДОУ №6 </a:t>
            </a:r>
            <a:r>
              <a:rPr lang="ru-RU" sz="2000" dirty="0" err="1"/>
              <a:t>г.Тосно</a:t>
            </a:r>
            <a:r>
              <a:rPr lang="ru-RU" sz="2000" dirty="0"/>
              <a:t> являются возрастные группы для детей в возрасте от 1,5 до 7 (8) лет, из них: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/>
              <a:t>группы для детей дошкольного возраста общеразвивающей направленности        (группа раннего возраста, II младшая группа, средняя группа, старшая группа, подготовительная группа);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/>
              <a:t> группы для детей дошкольного возраста компенсирующей направленности (старшая/подготовительная группа).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D7BE3D-5CA0-419D-85B2-063F09009AAD}"/>
              </a:ext>
            </a:extLst>
          </p:cNvPr>
          <p:cNvSpPr txBox="1"/>
          <p:nvPr/>
        </p:nvSpPr>
        <p:spPr>
          <a:xfrm>
            <a:off x="1622613" y="428632"/>
            <a:ext cx="965498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/>
              <a:t>МБДОУ №6 </a:t>
            </a:r>
            <a:r>
              <a:rPr lang="ru-RU" sz="2000" b="1" dirty="0" err="1"/>
              <a:t>г.Тосно</a:t>
            </a:r>
            <a:r>
              <a:rPr lang="ru-RU" sz="2000" b="1" dirty="0"/>
              <a:t> обеспечивает получение дошкольного образования, присмотр и уход за обучающимися в возрасте от 1,5 лет до прекращения образовательных отношений. </a:t>
            </a:r>
          </a:p>
        </p:txBody>
      </p:sp>
    </p:spTree>
    <p:extLst>
      <p:ext uri="{BB962C8B-B14F-4D97-AF65-F5344CB8AC3E}">
        <p14:creationId xmlns:p14="http://schemas.microsoft.com/office/powerpoint/2010/main" val="3892609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9155C0-2AD0-4B9C-B1DA-08172D8D2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0720" y="624110"/>
            <a:ext cx="9553891" cy="1280890"/>
          </a:xfrm>
        </p:spPr>
        <p:txBody>
          <a:bodyPr/>
          <a:lstStyle/>
          <a:p>
            <a:r>
              <a:rPr lang="ru-RU" alt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Программы:</a:t>
            </a:r>
            <a:br>
              <a:rPr lang="ru-RU" sz="3600" b="1" cap="small" dirty="0">
                <a:latin typeface="Times New Roman" pitchFamily="18" charset="0"/>
                <a:cs typeface="Times New Roman" pitchFamily="18" charset="0"/>
              </a:rPr>
            </a:br>
            <a:endParaRPr lang="ru-RU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272C33-1392-4E5E-A6AD-6210EFE77954}"/>
              </a:ext>
            </a:extLst>
          </p:cNvPr>
          <p:cNvSpPr txBox="1"/>
          <p:nvPr/>
        </p:nvSpPr>
        <p:spPr>
          <a:xfrm>
            <a:off x="1009650" y="1234440"/>
            <a:ext cx="109347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>обеспечение условий для дошкольного образования, определяемых общими и особыми потребностями обучающегося старшего дошкольного возраста с ТНР, индивидуальными особенностями его развития и состояния здоровья.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538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015749-D926-47D7-A722-FDB25CC8D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2594" y="242751"/>
            <a:ext cx="10881360" cy="771525"/>
          </a:xfrm>
        </p:spPr>
        <p:txBody>
          <a:bodyPr>
            <a:normAutofit fontScale="90000"/>
          </a:bodyPr>
          <a:lstStyle/>
          <a:p>
            <a:r>
              <a:rPr lang="ru-RU" alt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 адаптированной образовательной программы: </a:t>
            </a: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D6E255-7E47-4CFB-9D93-3ECD4EBA1221}"/>
              </a:ext>
            </a:extLst>
          </p:cNvPr>
          <p:cNvSpPr txBox="1"/>
          <p:nvPr/>
        </p:nvSpPr>
        <p:spPr>
          <a:xfrm>
            <a:off x="1162594" y="1124494"/>
            <a:ext cx="10711543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/>
              <a:t>• реализация содержания АОП ДО для обучающихся с ТНР;</a:t>
            </a:r>
          </a:p>
          <a:p>
            <a:pPr algn="just"/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коррекция недостатков психофизического развития обучающихся с ТНР;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охрана и укрепление физического и психического здоровья обучающихся с ТНР, в том числе  их эмоционального благополучия;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обеспечение равных возможностей для полноценного развития ребёнка с ТНР в период дошкольного образования независимо от места проживания, пола, нации, языка, социального статуса;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создание благоприятных условий развития в соответствии с их возрастными, психофизическими и индивидуальными особенностями, развитие способностей и творческого потенциала каждого ребёнка с ТНР как субъекта отношений с педагогическим работником, родителями (законными представителями), другими детьми;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объединение обучения и воспитания в целостный образовательный процесс на основе духовно-нравственных и социокультурных ценностей, принятых в обществе правил и норм поведения в интересах человека, семьи, общества;</a:t>
            </a:r>
          </a:p>
          <a:p>
            <a:r>
              <a:rPr lang="ru-RU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3252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015749-D926-47D7-A722-FDB25CC8D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657" y="242751"/>
            <a:ext cx="10894423" cy="771525"/>
          </a:xfrm>
        </p:spPr>
        <p:txBody>
          <a:bodyPr>
            <a:normAutofit fontScale="90000"/>
          </a:bodyPr>
          <a:lstStyle/>
          <a:p>
            <a:r>
              <a:rPr lang="ru-RU" alt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 адаптированной образовательной программы: </a:t>
            </a: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D6E255-7E47-4CFB-9D93-3ECD4EBA1221}"/>
              </a:ext>
            </a:extLst>
          </p:cNvPr>
          <p:cNvSpPr txBox="1"/>
          <p:nvPr/>
        </p:nvSpPr>
        <p:spPr>
          <a:xfrm>
            <a:off x="895350" y="1428750"/>
            <a:ext cx="1099185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формирование общей культуры личности обучающихся с ТНР, развитие их социальных, нравственных, эстетических, интеллектуальных, физических качеств, инициативности, самостоятельности и ответственности ребёнка, формирование предпосылок учебной деятельности;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формирование социокультурной среды, соответствующей психофизическим и индивидуальным особенностям развития обучающихся с ТНР;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обеспечение психолого-педагогической поддержки родителей (законных представителей) и повышение их компетентности в вопросах развития, образования, реабилитации, охраны и укрепления здоровья обучающихся с ТНР;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/>
              <a:t>обеспечение преемственности целей, задач и содержания дошкольного и начального общего образования (ФАОП ДО, Глава II, п.10.2).</a:t>
            </a:r>
          </a:p>
        </p:txBody>
      </p:sp>
    </p:spTree>
    <p:extLst>
      <p:ext uri="{BB962C8B-B14F-4D97-AF65-F5344CB8AC3E}">
        <p14:creationId xmlns:p14="http://schemas.microsoft.com/office/powerpoint/2010/main" val="1991823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4F496EE-895D-4397-87D7-0552AF97094D}"/>
              </a:ext>
            </a:extLst>
          </p:cNvPr>
          <p:cNvSpPr txBox="1"/>
          <p:nvPr/>
        </p:nvSpPr>
        <p:spPr>
          <a:xfrm>
            <a:off x="2906349" y="0"/>
            <a:ext cx="63912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altLang="ru-RU" sz="3600" b="1" cap="small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Принципы Программы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EE26327-BD80-4059-81B0-3EE09990A5D4}"/>
              </a:ext>
            </a:extLst>
          </p:cNvPr>
          <p:cNvSpPr txBox="1"/>
          <p:nvPr/>
        </p:nvSpPr>
        <p:spPr>
          <a:xfrm>
            <a:off x="1005840" y="822689"/>
            <a:ext cx="10920550" cy="75097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/>
              <a:t>В соответствии с ФГОС ДО (п.1.4.) и ФАОП ДО (Глава II, п.10.3), Программа построена на следующих общих принципах: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algn="just"/>
            <a:r>
              <a:rPr lang="ru-RU" sz="1600" dirty="0"/>
              <a:t>1.	Поддержка разнообразия детства. Полноценное проживание ребёнком всех этапов детства, обогащение детского развития.</a:t>
            </a:r>
          </a:p>
          <a:p>
            <a:pPr algn="just"/>
            <a:r>
              <a:rPr lang="ru-RU" sz="1600" dirty="0"/>
              <a:t>2.	Сохранение уникальности и </a:t>
            </a:r>
            <a:r>
              <a:rPr lang="ru-RU" sz="1600" dirty="0" err="1"/>
              <a:t>самоценности</a:t>
            </a:r>
            <a:r>
              <a:rPr lang="ru-RU" sz="1600" dirty="0"/>
              <a:t> детства как важного этапа в общем развитии человека.</a:t>
            </a:r>
          </a:p>
          <a:p>
            <a:pPr algn="just"/>
            <a:r>
              <a:rPr lang="ru-RU" sz="1600" dirty="0"/>
              <a:t>3.	Позитивная социализация ребёнка. Приобщение детей к социокультурным нормам, традициям семьи, общества и государства.</a:t>
            </a:r>
          </a:p>
          <a:p>
            <a:pPr algn="just"/>
            <a:r>
              <a:rPr lang="ru-RU" sz="1600" dirty="0"/>
              <a:t>4.	Личностно-развивающий и гуманистический характер взаимодействия педагогических работников и родителей (законных представителей), педагогических и иных работников Организации) и обучающихся.</a:t>
            </a:r>
          </a:p>
          <a:p>
            <a:pPr algn="just"/>
            <a:r>
              <a:rPr lang="ru-RU" sz="1600" dirty="0"/>
              <a:t>5.	Содействие и сотрудничество обучающихся и педагогических работников, признание ребёнка полноценным участником (субъектом) образовательных отношений.</a:t>
            </a:r>
          </a:p>
          <a:p>
            <a:pPr algn="just"/>
            <a:r>
              <a:rPr lang="ru-RU" sz="1600" dirty="0"/>
              <a:t>6.	Сотрудничество Организации с семьёй.</a:t>
            </a:r>
          </a:p>
          <a:p>
            <a:pPr algn="just"/>
            <a:r>
              <a:rPr lang="ru-RU" sz="1600" dirty="0"/>
              <a:t>7.	Возрастная адекватность образования (соответствие условий, требований, методов возрасту и особенностям развития обучающихся).</a:t>
            </a:r>
          </a:p>
          <a:p>
            <a:pPr algn="just"/>
            <a:r>
              <a:rPr lang="ru-RU" sz="1600" dirty="0"/>
              <a:t>8.	Построение образовательной деятельности на основе индивидуальных особенностей каждого ребёнка.</a:t>
            </a:r>
          </a:p>
          <a:p>
            <a:pPr algn="just"/>
            <a:r>
              <a:rPr lang="ru-RU" sz="1600" dirty="0"/>
              <a:t>9.	Поддержка инициативы детей в различных видах деятельности.</a:t>
            </a:r>
          </a:p>
          <a:p>
            <a:pPr algn="just"/>
            <a:r>
              <a:rPr lang="ru-RU" sz="1600" dirty="0"/>
              <a:t>10.	Формирование познавательных интересов и познавательных действий ребёнка в различных видах деятельности.</a:t>
            </a:r>
          </a:p>
          <a:p>
            <a:pPr algn="just"/>
            <a:r>
              <a:rPr lang="ru-RU" sz="1600" dirty="0"/>
              <a:t>11.	Учёт этнокультурной ситуации развития детей.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0363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503AA1-3E2E-427F-A259-961F2515E5E1}"/>
              </a:ext>
            </a:extLst>
          </p:cNvPr>
          <p:cNvSpPr txBox="1"/>
          <p:nvPr/>
        </p:nvSpPr>
        <p:spPr>
          <a:xfrm>
            <a:off x="1543051" y="742950"/>
            <a:ext cx="986790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Arial" charset="0"/>
              <a:buNone/>
              <a:defRPr/>
            </a:pPr>
            <a:r>
              <a:rPr lang="ru-RU" altLang="ru-RU" sz="2800" b="0" dirty="0">
                <a:solidFill>
                  <a:srgbClr val="C00000"/>
                </a:solidFill>
                <a:latin typeface="Arial" charset="0"/>
                <a:cs typeface="Arial" charset="0"/>
              </a:rPr>
              <a:t>Адаптированная образовательная программа включает три</a:t>
            </a:r>
            <a:r>
              <a:rPr lang="ru-RU" altLang="ru-RU" sz="2800" dirty="0">
                <a:solidFill>
                  <a:srgbClr val="C00000"/>
                </a:solidFill>
                <a:latin typeface="Arial" charset="0"/>
                <a:cs typeface="Arial" charset="0"/>
              </a:rPr>
              <a:t> раздела: </a:t>
            </a:r>
          </a:p>
          <a:p>
            <a:pPr algn="just">
              <a:buFont typeface="Arial" charset="0"/>
              <a:buNone/>
              <a:defRPr/>
            </a:pPr>
            <a:endParaRPr lang="ru-RU" altLang="ru-RU" sz="2800" dirty="0">
              <a:latin typeface="Arial" charset="0"/>
              <a:cs typeface="Arial" charset="0"/>
            </a:endParaRPr>
          </a:p>
          <a:p>
            <a:pPr algn="just">
              <a:buFontTx/>
              <a:buChar char="-"/>
              <a:defRPr/>
            </a:pPr>
            <a:r>
              <a:rPr lang="ru-RU" altLang="ru-RU" sz="2800" b="0" dirty="0">
                <a:latin typeface="Arial" charset="0"/>
                <a:cs typeface="Arial" charset="0"/>
              </a:rPr>
              <a:t>Целевой</a:t>
            </a:r>
          </a:p>
          <a:p>
            <a:pPr algn="just">
              <a:buFontTx/>
              <a:buChar char="-"/>
              <a:defRPr/>
            </a:pPr>
            <a:r>
              <a:rPr lang="ru-RU" altLang="ru-RU" sz="2800" b="0" dirty="0">
                <a:latin typeface="Arial" charset="0"/>
                <a:cs typeface="Arial" charset="0"/>
              </a:rPr>
              <a:t>Содержательный</a:t>
            </a:r>
          </a:p>
          <a:p>
            <a:pPr algn="just">
              <a:buFontTx/>
              <a:buChar char="-"/>
              <a:defRPr/>
            </a:pPr>
            <a:r>
              <a:rPr lang="ru-RU" altLang="ru-RU" sz="2800" b="0" dirty="0">
                <a:latin typeface="Arial" charset="0"/>
                <a:cs typeface="Arial" charset="0"/>
              </a:rPr>
              <a:t>Организационный</a:t>
            </a:r>
          </a:p>
          <a:p>
            <a:pPr algn="just">
              <a:defRPr/>
            </a:pPr>
            <a:endParaRPr lang="ru-RU" altLang="ru-RU" sz="2800" b="0" dirty="0">
              <a:latin typeface="Arial" charset="0"/>
              <a:cs typeface="Arial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73A1BCB-21E4-4119-9E78-D8B2CC945F86}"/>
              </a:ext>
            </a:extLst>
          </p:cNvPr>
          <p:cNvSpPr txBox="1"/>
          <p:nvPr/>
        </p:nvSpPr>
        <p:spPr>
          <a:xfrm>
            <a:off x="381000" y="3781425"/>
            <a:ext cx="111252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endParaRPr lang="ru-RU" altLang="ru-RU" sz="1800" b="0" dirty="0">
              <a:latin typeface="Arial" charset="0"/>
              <a:cs typeface="Arial" charset="0"/>
            </a:endParaRPr>
          </a:p>
          <a:p>
            <a:pPr algn="just">
              <a:defRPr/>
            </a:pPr>
            <a:r>
              <a:rPr lang="ru-RU" altLang="ru-RU" sz="1800" b="0" dirty="0">
                <a:latin typeface="Arial" charset="0"/>
                <a:cs typeface="Arial" charset="0"/>
              </a:rPr>
              <a:t>            </a:t>
            </a:r>
            <a:r>
              <a:rPr lang="ru-RU" altLang="ru-RU" sz="2400" b="0" dirty="0">
                <a:latin typeface="Arial" charset="0"/>
                <a:cs typeface="Arial" charset="0"/>
              </a:rPr>
              <a:t>В каждом разделе отражается обязательная часть и часть, формируемая участниками образовательных отношений.</a:t>
            </a:r>
          </a:p>
        </p:txBody>
      </p:sp>
    </p:spTree>
    <p:extLst>
      <p:ext uri="{BB962C8B-B14F-4D97-AF65-F5344CB8AC3E}">
        <p14:creationId xmlns:p14="http://schemas.microsoft.com/office/powerpoint/2010/main" val="212691505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467</TotalTime>
  <Words>2169</Words>
  <Application>Microsoft Office PowerPoint</Application>
  <PresentationFormat>Широкоэкранный</PresentationFormat>
  <Paragraphs>134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Century Gothic</vt:lpstr>
      <vt:lpstr>Times New Roman</vt:lpstr>
      <vt:lpstr>Wingdings 3</vt:lpstr>
      <vt:lpstr>Легкий дым</vt:lpstr>
      <vt:lpstr>                 Краткая презентация  адаптированной образовательной программы дошкольного образования для обучающихся  с тяжёлыми нарушениями речи старшего дошкольного возраста    </vt:lpstr>
      <vt:lpstr>Адаптированная образовательная программа дошкольного образования для обучающихся с тяжёлыми нарушениями речи старшего дошкольного возраста (5-7 лет)  разработана в соответствии с</vt:lpstr>
      <vt:lpstr>Где ознакомиться с текстом программы? </vt:lpstr>
      <vt:lpstr>Презентация PowerPoint</vt:lpstr>
      <vt:lpstr>Цель Программы: </vt:lpstr>
      <vt:lpstr>Задачи адаптированной образовательной программы: </vt:lpstr>
      <vt:lpstr>Задачи адаптированной образовательной программы: </vt:lpstr>
      <vt:lpstr>Презентация PowerPoint</vt:lpstr>
      <vt:lpstr>Презентация PowerPoint</vt:lpstr>
      <vt:lpstr>ЦЕЛЕВОЙ РАЗДЕЛ  </vt:lpstr>
      <vt:lpstr>Содержательный раздел  </vt:lpstr>
      <vt:lpstr>Содержательный раздел </vt:lpstr>
      <vt:lpstr>Содержательный раздел </vt:lpstr>
      <vt:lpstr>Организационный раздел  </vt:lpstr>
      <vt:lpstr> Особенности взаимодействия педагогического коллектива с семьями воспитанников    </vt:lpstr>
      <vt:lpstr>Презентация PowerPoint</vt:lpstr>
      <vt:lpstr>Презентация PowerPoint</vt:lpstr>
      <vt:lpstr>Построение взаимодействия с родителями придерживается следующих принципов:</vt:lpstr>
      <vt:lpstr>Построение взаимодействия с родителями придерживается следующих принципов:</vt:lpstr>
      <vt:lpstr>Деятельность педагогического коллектива осуществляется по направлениям:</vt:lpstr>
      <vt:lpstr>Спасибо за внимание!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№1                                                                                       «ДЕТСКИЙ САД КОМБИНИРОВАННОГО ВИДА  п.ТЕЛЬМАНА»</dc:title>
  <dc:creator>ДС14</dc:creator>
  <cp:lastModifiedBy>Пользователь</cp:lastModifiedBy>
  <cp:revision>36</cp:revision>
  <dcterms:created xsi:type="dcterms:W3CDTF">2023-11-16T06:18:31Z</dcterms:created>
  <dcterms:modified xsi:type="dcterms:W3CDTF">2024-08-13T10:10:01Z</dcterms:modified>
</cp:coreProperties>
</file>